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8.xml" ContentType="application/vnd.openxmlformats-officedocument.presentationml.tags+xml"/>
  <Override PartName="/ppt/notesSlides/notesSlide16.xml" ContentType="application/vnd.openxmlformats-officedocument.presentationml.notesSlide+xml"/>
  <Override PartName="/ppt/tags/tag4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5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7"/>
  </p:notesMasterIdLst>
  <p:sldIdLst>
    <p:sldId id="2076138227" r:id="rId7"/>
    <p:sldId id="2076138228" r:id="rId8"/>
    <p:sldId id="2076138286" r:id="rId9"/>
    <p:sldId id="1841" r:id="rId10"/>
    <p:sldId id="2076137945" r:id="rId11"/>
    <p:sldId id="2076136710" r:id="rId12"/>
    <p:sldId id="288" r:id="rId13"/>
    <p:sldId id="2076136240" r:id="rId14"/>
    <p:sldId id="2076136715" r:id="rId15"/>
    <p:sldId id="2076136716" r:id="rId16"/>
    <p:sldId id="10041" r:id="rId17"/>
    <p:sldId id="2076137972" r:id="rId18"/>
    <p:sldId id="2076137947" r:id="rId19"/>
    <p:sldId id="2076137973" r:id="rId20"/>
    <p:sldId id="489" r:id="rId21"/>
    <p:sldId id="8343" r:id="rId22"/>
    <p:sldId id="2076137949" r:id="rId23"/>
    <p:sldId id="2076138287" r:id="rId24"/>
    <p:sldId id="2076137948" r:id="rId25"/>
    <p:sldId id="2076137943" r:id="rId26"/>
    <p:sldId id="2076138288" r:id="rId27"/>
    <p:sldId id="2076137975" r:id="rId28"/>
    <p:sldId id="2076137974" r:id="rId29"/>
    <p:sldId id="2076137953" r:id="rId30"/>
    <p:sldId id="2076138289" r:id="rId31"/>
    <p:sldId id="2076137955" r:id="rId32"/>
    <p:sldId id="2076137958" r:id="rId33"/>
    <p:sldId id="2076138290" r:id="rId34"/>
    <p:sldId id="2076137976" r:id="rId35"/>
    <p:sldId id="2076137942" r:id="rId36"/>
    <p:sldId id="2076137965" r:id="rId37"/>
    <p:sldId id="2453" r:id="rId38"/>
    <p:sldId id="2076137978" r:id="rId39"/>
    <p:sldId id="2076138305" r:id="rId40"/>
    <p:sldId id="2076138306" r:id="rId41"/>
    <p:sldId id="2076138307" r:id="rId42"/>
    <p:sldId id="2076138308" r:id="rId43"/>
    <p:sldId id="2076138309" r:id="rId44"/>
    <p:sldId id="2076138291" r:id="rId45"/>
    <p:sldId id="2076138251" r:id="rId46"/>
    <p:sldId id="1370" r:id="rId47"/>
    <p:sldId id="2076137919" r:id="rId48"/>
    <p:sldId id="2076137922" r:id="rId49"/>
    <p:sldId id="2076137933" r:id="rId50"/>
    <p:sldId id="2076137951" r:id="rId51"/>
    <p:sldId id="2076137963" r:id="rId52"/>
    <p:sldId id="2076137923" r:id="rId53"/>
    <p:sldId id="2076137952" r:id="rId54"/>
    <p:sldId id="2076137954" r:id="rId55"/>
    <p:sldId id="2076137957" r:id="rId56"/>
    <p:sldId id="2076137962" r:id="rId57"/>
    <p:sldId id="2076137959" r:id="rId58"/>
    <p:sldId id="2076137960" r:id="rId59"/>
    <p:sldId id="2076137961" r:id="rId60"/>
    <p:sldId id="2076137920" r:id="rId61"/>
    <p:sldId id="2076138292" r:id="rId62"/>
    <p:sldId id="2076138295" r:id="rId63"/>
    <p:sldId id="2076138296" r:id="rId64"/>
    <p:sldId id="10057" r:id="rId65"/>
    <p:sldId id="2076138297" r:id="rId66"/>
    <p:sldId id="2076138298" r:id="rId67"/>
    <p:sldId id="10025" r:id="rId68"/>
    <p:sldId id="2076136689" r:id="rId69"/>
    <p:sldId id="2076138299" r:id="rId70"/>
    <p:sldId id="9885" r:id="rId71"/>
    <p:sldId id="2076136705" r:id="rId72"/>
    <p:sldId id="9886" r:id="rId73"/>
    <p:sldId id="9981" r:id="rId74"/>
    <p:sldId id="2076138300" r:id="rId75"/>
    <p:sldId id="9937" r:id="rId76"/>
    <p:sldId id="9933" r:id="rId77"/>
    <p:sldId id="338" r:id="rId78"/>
    <p:sldId id="2076138271" r:id="rId79"/>
    <p:sldId id="2076138301" r:id="rId80"/>
    <p:sldId id="2076138302" r:id="rId81"/>
    <p:sldId id="2076138256" r:id="rId82"/>
    <p:sldId id="2076138240" r:id="rId83"/>
    <p:sldId id="256" r:id="rId84"/>
    <p:sldId id="261" r:id="rId85"/>
    <p:sldId id="2076138241"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Lst>
        </p14:section>
        <p14:section name="Spark for Data Science" id="{EFA6B0C7-BDF8-45CF-8DE7-B06FB1F5A46F}">
          <p14:sldIdLst>
            <p14:sldId id="2076138286"/>
            <p14:sldId id="1841"/>
            <p14:sldId id="2076137945"/>
            <p14:sldId id="2076136710"/>
            <p14:sldId id="288"/>
            <p14:sldId id="2076136240"/>
            <p14:sldId id="2076136715"/>
            <p14:sldId id="2076136716"/>
            <p14:sldId id="10041"/>
            <p14:sldId id="2076137972"/>
            <p14:sldId id="2076137947"/>
            <p14:sldId id="2076137973"/>
            <p14:sldId id="489"/>
            <p14:sldId id="8343"/>
            <p14:sldId id="2076137949"/>
            <p14:sldId id="2076138287"/>
            <p14:sldId id="2076137948"/>
            <p14:sldId id="2076137943"/>
            <p14:sldId id="2076138288"/>
            <p14:sldId id="2076137975"/>
            <p14:sldId id="2076137974"/>
            <p14:sldId id="2076137953"/>
            <p14:sldId id="2076138289"/>
            <p14:sldId id="2076137955"/>
            <p14:sldId id="2076137958"/>
            <p14:sldId id="2076138290"/>
            <p14:sldId id="2076137976"/>
            <p14:sldId id="2076137942"/>
            <p14:sldId id="2076137965"/>
            <p14:sldId id="2453"/>
            <p14:sldId id="2076137978"/>
            <p14:sldId id="2076138305"/>
            <p14:sldId id="2076138306"/>
            <p14:sldId id="2076138307"/>
            <p14:sldId id="2076138308"/>
            <p14:sldId id="2076138309"/>
            <p14:sldId id="2076138291"/>
          </p14:sldIdLst>
        </p14:section>
        <p14:section name="Break 1" id="{A6542719-E2AA-47BD-8F7B-6CFEF2FDB868}">
          <p14:sldIdLst>
            <p14:sldId id="2076138251"/>
          </p14:sldIdLst>
        </p14:section>
        <p14:section name="Security" id="{ABA1DBC8-22D3-4519-9AD6-738572B8CA9E}">
          <p14:sldIdLst>
            <p14:sldId id="1370"/>
            <p14:sldId id="2076137919"/>
            <p14:sldId id="2076137922"/>
            <p14:sldId id="2076137933"/>
            <p14:sldId id="2076137951"/>
            <p14:sldId id="2076137963"/>
            <p14:sldId id="2076137923"/>
            <p14:sldId id="2076137952"/>
            <p14:sldId id="2076137954"/>
            <p14:sldId id="2076137957"/>
            <p14:sldId id="2076137962"/>
            <p14:sldId id="2076137959"/>
            <p14:sldId id="2076137960"/>
            <p14:sldId id="2076137961"/>
            <p14:sldId id="2076137920"/>
          </p14:sldIdLst>
        </p14:section>
        <p14:section name="Monitor and Manage" id="{40256708-34E4-41AA-8AF6-E2C2A70F0E68}">
          <p14:sldIdLst>
            <p14:sldId id="2076138292"/>
            <p14:sldId id="2076138295"/>
            <p14:sldId id="2076138296"/>
            <p14:sldId id="10057"/>
            <p14:sldId id="2076138297"/>
            <p14:sldId id="2076138298"/>
            <p14:sldId id="10025"/>
            <p14:sldId id="2076136689"/>
            <p14:sldId id="2076138299"/>
            <p14:sldId id="9885"/>
            <p14:sldId id="2076136705"/>
            <p14:sldId id="9886"/>
            <p14:sldId id="9981"/>
            <p14:sldId id="2076138300"/>
            <p14:sldId id="9937"/>
            <p14:sldId id="9933"/>
            <p14:sldId id="338"/>
            <p14:sldId id="2076138271"/>
            <p14:sldId id="2076138301"/>
          </p14:sldIdLst>
        </p14:section>
        <p14:section name="Break 2" id="{7B595846-30D6-4443-8EBE-21623F55DA57}">
          <p14:sldIdLst>
            <p14:sldId id="2076138302"/>
          </p14:sldIdLst>
        </p14:section>
        <p14:section name="PoC Challenges 3 &amp; 4" id="{306D1B90-E4A0-4D70-A761-B38DFCD34DBC}">
          <p14:sldIdLst>
            <p14:sldId id="2076138256"/>
          </p14:sldIdLst>
        </p14:section>
        <p14:section name="Wrap-up" id="{70973284-0EBE-4E16-8895-3758FF0591DF}">
          <p14:sldIdLst>
            <p14:sldId id="2076138240"/>
            <p14:sldId id="256"/>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49" autoAdjust="0"/>
    <p:restoredTop sz="86326" autoAdjust="0"/>
  </p:normalViewPr>
  <p:slideViewPr>
    <p:cSldViewPr snapToGrid="0">
      <p:cViewPr varScale="1">
        <p:scale>
          <a:sx n="76" d="100"/>
          <a:sy n="76" d="100"/>
        </p:scale>
        <p:origin x="27" y="1317"/>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10/6/2020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10/6/2020 9:21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61516"/>
                </a:solidFill>
                <a:latin typeface="Helvetica" panose="020B0604020202020204" pitchFamily="34" charset="0"/>
              </a:rPr>
              <a:t>Synapse SHOULD be preferred for performing Data Engineering. </a:t>
            </a:r>
            <a:endParaRPr lang="en-US" sz="1800" dirty="0"/>
          </a:p>
          <a:p>
            <a:endParaRPr lang="en-US" sz="1800" dirty="0">
              <a:solidFill>
                <a:srgbClr val="161516"/>
              </a:solidFill>
              <a:latin typeface="Helvetica" panose="020B0604020202020204" pitchFamily="34" charset="0"/>
            </a:endParaRPr>
          </a:p>
          <a:p>
            <a:r>
              <a:rPr lang="en-US" sz="1800" dirty="0">
                <a:solidFill>
                  <a:srgbClr val="161516"/>
                </a:solidFill>
                <a:latin typeface="Helvetica" panose="020B0604020202020204" pitchFamily="34" charset="0"/>
              </a:rPr>
              <a:t>ML training should ALWAYS be done within AML. And, if you happen to have Spark based ML, then that would be a case to consider Azure Databricks.</a:t>
            </a:r>
          </a:p>
          <a:p>
            <a:endParaRPr lang="en-US" sz="1800" dirty="0">
              <a:solidFill>
                <a:srgbClr val="161516"/>
              </a:solidFill>
              <a:latin typeface="Helvetica" panose="020B0604020202020204" pitchFamily="34" charset="0"/>
            </a:endParaRPr>
          </a:p>
          <a:p>
            <a:r>
              <a:rPr lang="en-US" sz="1800" dirty="0">
                <a:solidFill>
                  <a:srgbClr val="161516"/>
                </a:solidFill>
                <a:latin typeface="Helvetica" panose="020B0604020202020204" pitchFamily="34" charset="0"/>
              </a:rPr>
              <a:t>Then to augment that you can operationalize by deploying to AKS or in some cases to the T-SQL Predict.</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10/6/2020 9:24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10/6/2020 9:24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10/6/2020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10/6/2020 9:21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10/6/2020 9:21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050630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10/6/2020 9:21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10/6/2020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10/6/2020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10/6/2020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72</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10/6/2020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09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75</a:t>
            </a:fld>
            <a:endParaRPr lang="en-US"/>
          </a:p>
        </p:txBody>
      </p:sp>
    </p:spTree>
    <p:extLst>
      <p:ext uri="{BB962C8B-B14F-4D97-AF65-F5344CB8AC3E}">
        <p14:creationId xmlns:p14="http://schemas.microsoft.com/office/powerpoint/2010/main" val="3884048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77</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10/6/2020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10/6/2020 9:21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89733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26368008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3220111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846638967"/>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6029098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4" r:id="rId37"/>
    <p:sldLayoutId id="2147483735" r:id="rId38"/>
    <p:sldLayoutId id="2147483736" r:id="rId39"/>
    <p:sldLayoutId id="2147483737" r:id="rId40"/>
    <p:sldLayoutId id="2147483738"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ypi.org/" TargetMode="Externa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28.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jpe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3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jpeg"/><Relationship Id="rId9" Type="http://schemas.openxmlformats.org/officeDocument/2006/relationships/image" Target="../media/image38.png"/><Relationship Id="rId1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2.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2.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6.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42.xml"/><Relationship Id="rId6" Type="http://schemas.openxmlformats.org/officeDocument/2006/relationships/image" Target="../media/image78.png"/><Relationship Id="rId5" Type="http://schemas.openxmlformats.org/officeDocument/2006/relationships/image" Target="../media/image88.sv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85.svg"/><Relationship Id="rId2" Type="http://schemas.openxmlformats.org/officeDocument/2006/relationships/image" Target="../media/image90.png"/><Relationship Id="rId1" Type="http://schemas.openxmlformats.org/officeDocument/2006/relationships/slideLayout" Target="../slideLayouts/slideLayout56.xml"/><Relationship Id="rId6" Type="http://schemas.openxmlformats.org/officeDocument/2006/relationships/image" Target="../media/image94.png"/><Relationship Id="rId11" Type="http://schemas.openxmlformats.org/officeDocument/2006/relationships/image" Target="../media/image8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svg"/><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39.xml"/><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39.xml"/><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85.sv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11.png"/><Relationship Id="rId2" Type="http://schemas.openxmlformats.org/officeDocument/2006/relationships/notesSlide" Target="../notesSlides/notesSlide24.xml"/><Relationship Id="rId1" Type="http://schemas.openxmlformats.org/officeDocument/2006/relationships/slideLayout" Target="../slideLayouts/slideLayout40.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85.svg"/></Relationships>
</file>

<file path=ppt/slides/_rels/slide53.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84.png"/><Relationship Id="rId7"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9.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85.svg"/><Relationship Id="rId9" Type="http://schemas.openxmlformats.org/officeDocument/2006/relationships/image" Target="../media/image115.sv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67.xml"/><Relationship Id="rId5" Type="http://schemas.openxmlformats.org/officeDocument/2006/relationships/image" Target="../media/image121.svg"/><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9.xml"/></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notesSlide" Target="../notesSlides/notesSlide30.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70.xm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3.xml"/><Relationship Id="rId1" Type="http://schemas.openxmlformats.org/officeDocument/2006/relationships/slideLayout" Target="../slideLayouts/slideLayout70.xml"/><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7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6.xml"/><Relationship Id="rId1" Type="http://schemas.openxmlformats.org/officeDocument/2006/relationships/slideLayout" Target="../slideLayouts/slideLayout36.xml"/><Relationship Id="rId4" Type="http://schemas.openxmlformats.org/officeDocument/2006/relationships/image" Target="../media/image13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svg"/><Relationship Id="rId2" Type="http://schemas.openxmlformats.org/officeDocument/2006/relationships/image" Target="../media/image135.png"/><Relationship Id="rId16" Type="http://schemas.openxmlformats.org/officeDocument/2006/relationships/hyperlink" Target="https://github.com/solliancenet/azure-synapse-analytics-workshop-300-2-day" TargetMode="External"/><Relationship Id="rId1" Type="http://schemas.openxmlformats.org/officeDocument/2006/relationships/slideLayout" Target="../slideLayouts/slideLayout48.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43.sv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5" Type="http://schemas.openxmlformats.org/officeDocument/2006/relationships/image" Target="../media/image150.png"/><Relationship Id="rId4" Type="http://schemas.openxmlformats.org/officeDocument/2006/relationships/image" Target="../media/image1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9436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Presentations: Spark for Data Science</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910604"/>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3" name="Rectangle 102">
            <a:extLst>
              <a:ext uri="{FF2B5EF4-FFF2-40B4-BE49-F238E27FC236}">
                <a16:creationId xmlns:a16="http://schemas.microsoft.com/office/drawing/2014/main" id="{0D1E2659-B4B4-1740-ABD5-37105040CF5A}"/>
              </a:ext>
            </a:extLst>
          </p:cNvPr>
          <p:cNvSpPr/>
          <p:nvPr/>
        </p:nvSpPr>
        <p:spPr>
          <a:xfrm>
            <a:off x="1179308" y="2133979"/>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
        <p:nvSpPr>
          <p:cNvPr id="104" name="Rectangle 103">
            <a:extLst>
              <a:ext uri="{FF2B5EF4-FFF2-40B4-BE49-F238E27FC236}">
                <a16:creationId xmlns:a16="http://schemas.microsoft.com/office/drawing/2014/main" id="{5C2E1DC7-6E0F-8A4E-A825-D38E4D97B03C}"/>
              </a:ext>
            </a:extLst>
          </p:cNvPr>
          <p:cNvSpPr/>
          <p:nvPr/>
        </p:nvSpPr>
        <p:spPr>
          <a:xfrm>
            <a:off x="1179308" y="2881547"/>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79308" y="3104922"/>
            <a:ext cx="3707680"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PoC Challenge 3</a:t>
            </a:r>
          </a:p>
        </p:txBody>
      </p:sp>
      <p:sp>
        <p:nvSpPr>
          <p:cNvPr id="106" name="Rectangle 105">
            <a:extLst>
              <a:ext uri="{FF2B5EF4-FFF2-40B4-BE49-F238E27FC236}">
                <a16:creationId xmlns:a16="http://schemas.microsoft.com/office/drawing/2014/main" id="{236B72B9-B932-8A47-87A0-7888582FB42C}"/>
              </a:ext>
            </a:extLst>
          </p:cNvPr>
          <p:cNvSpPr/>
          <p:nvPr/>
        </p:nvSpPr>
        <p:spPr>
          <a:xfrm>
            <a:off x="1179308" y="3748501"/>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644755"/>
            <a:ext cx="3707680" cy="17373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2507763"/>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sp>
        <p:nvSpPr>
          <p:cNvPr id="41" name="Rectangle 40">
            <a:extLst>
              <a:ext uri="{FF2B5EF4-FFF2-40B4-BE49-F238E27FC236}">
                <a16:creationId xmlns:a16="http://schemas.microsoft.com/office/drawing/2014/main" id="{47A14C65-8A77-46AF-A90F-FF5BF732296E}"/>
              </a:ext>
            </a:extLst>
          </p:cNvPr>
          <p:cNvSpPr/>
          <p:nvPr/>
        </p:nvSpPr>
        <p:spPr>
          <a:xfrm>
            <a:off x="1187526" y="5119843"/>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4</a:t>
            </a: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Rectangle 41">
            <a:extLst>
              <a:ext uri="{FF2B5EF4-FFF2-40B4-BE49-F238E27FC236}">
                <a16:creationId xmlns:a16="http://schemas.microsoft.com/office/drawing/2014/main" id="{4AC1896E-98F2-4A65-9713-56A2F41DEE2C}"/>
              </a:ext>
            </a:extLst>
          </p:cNvPr>
          <p:cNvSpPr/>
          <p:nvPr/>
        </p:nvSpPr>
        <p:spPr>
          <a:xfrm>
            <a:off x="1187526" y="4243268"/>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Continue PoC Challenge 3</a:t>
            </a:r>
          </a:p>
        </p:txBody>
      </p:sp>
      <p:sp>
        <p:nvSpPr>
          <p:cNvPr id="43" name="Rectangle 42">
            <a:extLst>
              <a:ext uri="{FF2B5EF4-FFF2-40B4-BE49-F238E27FC236}">
                <a16:creationId xmlns:a16="http://schemas.microsoft.com/office/drawing/2014/main" id="{0B01A63A-A0DE-41EB-95A5-4DB588731127}"/>
              </a:ext>
            </a:extLst>
          </p:cNvPr>
          <p:cNvSpPr/>
          <p:nvPr/>
        </p:nvSpPr>
        <p:spPr>
          <a:xfrm>
            <a:off x="1187526" y="489160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44" name="Rectangle 43">
            <a:extLst>
              <a:ext uri="{FF2B5EF4-FFF2-40B4-BE49-F238E27FC236}">
                <a16:creationId xmlns:a16="http://schemas.microsoft.com/office/drawing/2014/main" id="{9D17A8A9-4C41-43B8-A0A7-3BC63ABCFC73}"/>
              </a:ext>
            </a:extLst>
          </p:cNvPr>
          <p:cNvSpPr/>
          <p:nvPr/>
        </p:nvSpPr>
        <p:spPr>
          <a:xfrm>
            <a:off x="1187526" y="5996418"/>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Continue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4</a:t>
            </a: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Rectangle 44">
            <a:extLst>
              <a:ext uri="{FF2B5EF4-FFF2-40B4-BE49-F238E27FC236}">
                <a16:creationId xmlns:a16="http://schemas.microsoft.com/office/drawing/2014/main" id="{5C4FEA4F-416F-4AF3-95E1-F6DDA796D8A7}"/>
              </a:ext>
            </a:extLst>
          </p:cNvPr>
          <p:cNvSpPr/>
          <p:nvPr/>
        </p:nvSpPr>
        <p:spPr>
          <a:xfrm>
            <a:off x="1187526" y="5768178"/>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17246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40084854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8153115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41242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166613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1</a:t>
            </a:r>
            <a:r>
              <a:rPr lang="en-US" sz="1961" b="1" dirty="0">
                <a:solidFill>
                  <a:srgbClr val="8661C5"/>
                </a:solidFill>
              </a:rPr>
              <a:t>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3" name="Title 2"/>
          <p:cNvSpPr>
            <a:spLocks noGrp="1"/>
          </p:cNvSpPr>
          <p:nvPr>
            <p:ph type="title"/>
          </p:nvPr>
        </p:nvSpPr>
        <p:spPr>
          <a:xfrm>
            <a:off x="4821699" y="793244"/>
            <a:ext cx="3490781" cy="553920"/>
          </a:xfrm>
        </p:spPr>
        <p:txBody>
          <a:bodyPr/>
          <a:lstStyle/>
          <a:p>
            <a:r>
              <a:rPr lang="en-US"/>
              <a:t>Agenda</a:t>
            </a: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3242363"/>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Notebooks</a:t>
            </a:r>
          </a:p>
          <a:p>
            <a:pPr marL="281677" lvl="1" indent="0" defTabSz="932563">
              <a:buNone/>
              <a:defRPr/>
            </a:pPr>
            <a:r>
              <a:rPr lang="en-US" sz="1765" dirty="0">
                <a:solidFill>
                  <a:srgbClr val="1A1A1A"/>
                </a:solidFill>
              </a:rPr>
              <a:t>Understand the notebook paradigm and how to use them in Synapse.</a:t>
            </a:r>
          </a:p>
          <a:p>
            <a:pPr marL="0" indent="0" defTabSz="932563">
              <a:buNone/>
              <a:defRPr/>
            </a:pPr>
            <a:endParaRPr lang="en-US" sz="1961" dirty="0">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04966" y="4818592"/>
            <a:ext cx="6536776"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3</a:t>
            </a:r>
            <a:r>
              <a:rPr lang="en-US" sz="1961" b="1" dirty="0">
                <a:solidFill>
                  <a:srgbClr val="8661C5"/>
                </a:solidFill>
              </a:rPr>
              <a:t>  Machine Learning with Synapse and Azure ML</a:t>
            </a:r>
          </a:p>
          <a:p>
            <a:pPr marL="281677" lvl="1" indent="0" defTabSz="932563">
              <a:buNone/>
              <a:defRPr/>
            </a:pPr>
            <a:r>
              <a:rPr lang="en-US" sz="1765" dirty="0">
                <a:solidFill>
                  <a:srgbClr val="1A1A1A"/>
                </a:solidFill>
              </a:rPr>
              <a:t>How to train and deploy models with Synapse and Azure Machine Learning.</a:t>
            </a:r>
          </a:p>
          <a:p>
            <a:pPr marL="0" indent="0" defTabSz="932563">
              <a:buNone/>
              <a:defRPr/>
            </a:pPr>
            <a:endParaRPr lang="en-US" sz="1961" dirty="0">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40</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Carey Payette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security</a:t>
            </a:r>
          </a:p>
          <a:p>
            <a:pPr marL="281677" lvl="1" indent="0">
              <a:buNone/>
            </a:pPr>
            <a:r>
              <a:rPr lang="en-US" sz="1765" dirty="0">
                <a:solidFill>
                  <a:schemeClr val="tx1"/>
                </a:solidFill>
              </a:rPr>
              <a:t>Synapse Managed Virtual Network and Managed private endpoints</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630833" y="1113237"/>
            <a:ext cx="4894764" cy="3287176"/>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697796" y="1302431"/>
            <a:ext cx="2711063" cy="1719840"/>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Security + networking</a:t>
            </a:r>
            <a:r>
              <a:rPr lang="en-US" sz="1765" dirty="0">
                <a:solidFill>
                  <a:srgbClr val="171717"/>
                </a:solidFill>
                <a:latin typeface="Segoe UI" panose="020B0502040204020203" pitchFamily="34" charset="0"/>
              </a:rPr>
              <a:t> and check </a:t>
            </a:r>
            <a:r>
              <a:rPr lang="en-US" sz="1765" b="1" dirty="0">
                <a:solidFill>
                  <a:srgbClr val="171717"/>
                </a:solidFill>
                <a:latin typeface="Segoe UI" panose="020B0502040204020203" pitchFamily="34" charset="0"/>
              </a:rPr>
              <a:t>Allow connections from all IP addresses</a:t>
            </a:r>
            <a:r>
              <a:rPr lang="en-US" sz="1765" dirty="0">
                <a:solidFill>
                  <a:srgbClr val="171717"/>
                </a:solidFill>
                <a:latin typeface="Segoe UI" panose="020B0502040204020203" pitchFamily="34" charset="0"/>
              </a:rPr>
              <a:t> during workspace creation</a:t>
            </a:r>
            <a:endParaRPr lang="en-US" sz="1765" dirty="0"/>
          </a:p>
        </p:txBody>
      </p:sp>
      <p:sp>
        <p:nvSpPr>
          <p:cNvPr id="8" name="Rectangle 7">
            <a:extLst>
              <a:ext uri="{FF2B5EF4-FFF2-40B4-BE49-F238E27FC236}">
                <a16:creationId xmlns:a16="http://schemas.microsoft.com/office/drawing/2014/main" id="{DCA81CC5-EB96-4C02-A9B7-B347FA4B06C6}"/>
              </a:ext>
            </a:extLst>
          </p:cNvPr>
          <p:cNvSpPr/>
          <p:nvPr/>
        </p:nvSpPr>
        <p:spPr>
          <a:xfrm>
            <a:off x="886684" y="3429000"/>
            <a:ext cx="2300201" cy="482763"/>
          </a:xfrm>
          <a:prstGeom prst="rect">
            <a:avLst/>
          </a:prstGeom>
        </p:spPr>
        <p:txBody>
          <a:bodyPr wrap="square">
            <a:spAutoFit/>
          </a:bodyPr>
          <a:lstStyle/>
          <a:p>
            <a:pPr algn="ctr"/>
            <a:r>
              <a:rPr lang="en-US" sz="1372" dirty="0">
                <a:solidFill>
                  <a:srgbClr val="171717"/>
                </a:solidFill>
                <a:latin typeface="Segoe UI" panose="020B0502040204020203" pitchFamily="34" charset="0"/>
              </a:rPr>
              <a:t>OR </a:t>
            </a:r>
          </a:p>
          <a:p>
            <a:pPr algn="ctr"/>
            <a:r>
              <a:rPr lang="en-US" sz="1176" dirty="0">
                <a:solidFill>
                  <a:srgbClr val="171717"/>
                </a:solidFill>
                <a:latin typeface="Segoe UI" panose="020B0502040204020203" pitchFamily="34" charset="0"/>
              </a:rPr>
              <a:t>(after the workspace is created)</a:t>
            </a:r>
            <a:endParaRPr lang="en-US" sz="1176" dirty="0"/>
          </a:p>
        </p:txBody>
      </p:sp>
      <p:sp>
        <p:nvSpPr>
          <p:cNvPr id="9" name="Rectangle 8">
            <a:extLst>
              <a:ext uri="{FF2B5EF4-FFF2-40B4-BE49-F238E27FC236}">
                <a16:creationId xmlns:a16="http://schemas.microsoft.com/office/drawing/2014/main" id="{451DD53C-A96E-4327-BA3A-D62EC646BC2F}"/>
              </a:ext>
            </a:extLst>
          </p:cNvPr>
          <p:cNvSpPr/>
          <p:nvPr/>
        </p:nvSpPr>
        <p:spPr>
          <a:xfrm>
            <a:off x="886684" y="4695650"/>
            <a:ext cx="4088785" cy="1176733"/>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Firewalls</a:t>
            </a:r>
            <a:r>
              <a:rPr lang="en-US" sz="1765" dirty="0">
                <a:solidFill>
                  <a:srgbClr val="171717"/>
                </a:solidFill>
                <a:latin typeface="Segoe UI" panose="020B0502040204020203" pitchFamily="34" charset="0"/>
              </a:rPr>
              <a:t> under </a:t>
            </a:r>
            <a:r>
              <a:rPr lang="en-US" sz="1765" b="1" dirty="0">
                <a:solidFill>
                  <a:srgbClr val="171717"/>
                </a:solidFill>
                <a:latin typeface="Segoe UI" panose="020B0502040204020203" pitchFamily="34" charset="0"/>
              </a:rPr>
              <a:t>Security</a:t>
            </a:r>
            <a:r>
              <a:rPr lang="en-US" sz="1765" dirty="0">
                <a:solidFill>
                  <a:srgbClr val="171717"/>
                </a:solidFill>
                <a:latin typeface="Segoe UI" panose="020B0502040204020203" pitchFamily="34" charset="0"/>
              </a:rPr>
              <a:t> from Azure portal. To add a new IP firewall rule, give it a name, Start IP, and End IP. Select </a:t>
            </a:r>
            <a:r>
              <a:rPr lang="en-US" sz="1765" b="1" dirty="0">
                <a:solidFill>
                  <a:srgbClr val="171717"/>
                </a:solidFill>
                <a:latin typeface="Segoe UI" panose="020B0502040204020203" pitchFamily="34" charset="0"/>
              </a:rPr>
              <a:t>Save</a:t>
            </a:r>
            <a:r>
              <a:rPr lang="en-US" sz="1765" dirty="0">
                <a:solidFill>
                  <a:srgbClr val="171717"/>
                </a:solidFill>
                <a:latin typeface="Segoe UI" panose="020B0502040204020203" pitchFamily="34" charset="0"/>
              </a:rPr>
              <a:t> when done</a:t>
            </a:r>
            <a:endParaRPr lang="en-US" sz="1765"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190269" y="3802511"/>
            <a:ext cx="4894763" cy="2763032"/>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56048" y="4760135"/>
            <a:ext cx="4612271" cy="1912821"/>
          </a:xfrm>
          <a:prstGeom prst="rect">
            <a:avLst/>
          </a:prstGeom>
        </p:spPr>
      </p:pic>
      <p:sp>
        <p:nvSpPr>
          <p:cNvPr id="2" name="object 2"/>
          <p:cNvSpPr txBox="1">
            <a:spLocks noGrp="1"/>
          </p:cNvSpPr>
          <p:nvPr>
            <p:ph type="title"/>
          </p:nvPr>
        </p:nvSpPr>
        <p:spPr>
          <a:xfrm>
            <a:off x="588263" y="457621"/>
            <a:ext cx="11018520" cy="1099677"/>
          </a:xfrm>
          <a:prstGeom prst="rect">
            <a:avLst/>
          </a:prstGeom>
        </p:spPr>
        <p:txBody>
          <a:bodyPr vert="horz" wrap="square" lIns="0" tIns="13333"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18643" y="1934959"/>
            <a:ext cx="3959210" cy="2329327"/>
          </a:xfrm>
        </p:spPr>
        <p:txBody>
          <a:bodyPr/>
          <a:lstStyle/>
          <a:p>
            <a:r>
              <a:rPr lang="en-US" sz="1765" dirty="0"/>
              <a:t>1. Register the Network resource provider on the subscription</a:t>
            </a:r>
            <a:r>
              <a:rPr lang="en-US" sz="1765" i="1" dirty="0"/>
              <a:t>: </a:t>
            </a:r>
            <a:r>
              <a:rPr lang="en-US" sz="1568" b="1" dirty="0"/>
              <a:t>All services</a:t>
            </a:r>
            <a:r>
              <a:rPr lang="en-US" sz="1568" dirty="0"/>
              <a:t>: </a:t>
            </a:r>
            <a:r>
              <a:rPr lang="en-US" sz="1568" b="1" dirty="0"/>
              <a:t>subscription -&gt; </a:t>
            </a:r>
            <a:r>
              <a:rPr lang="en-US" sz="1568" dirty="0"/>
              <a:t>select </a:t>
            </a:r>
            <a:r>
              <a:rPr lang="en-US" sz="1568" b="1" dirty="0"/>
              <a:t>Subscriptions -&gt;select Resource providers -&gt; </a:t>
            </a:r>
            <a:r>
              <a:rPr lang="en-US" sz="1568" b="1" i="1" dirty="0" err="1"/>
              <a:t>Microsoft.Network</a:t>
            </a:r>
            <a:r>
              <a:rPr lang="en-US" sz="1568" b="1" i="1" dirty="0"/>
              <a:t> </a:t>
            </a:r>
            <a:r>
              <a:rPr lang="en-US" sz="1568" b="1" dirty="0"/>
              <a:t>-&gt; Register</a:t>
            </a:r>
          </a:p>
          <a:p>
            <a:r>
              <a:rPr lang="en-US" sz="1568" b="1" dirty="0"/>
              <a:t>(</a:t>
            </a:r>
            <a:r>
              <a:rPr lang="en-US" sz="1568" b="1" dirty="0" err="1"/>
              <a:t>powershell:</a:t>
            </a:r>
            <a:r>
              <a:rPr lang="en-US" sz="1568" dirty="0" err="1">
                <a:solidFill>
                  <a:srgbClr val="0101FD"/>
                </a:solidFill>
                <a:latin typeface="SFMono-Regular"/>
              </a:rPr>
              <a:t>Register-AzResourceProvider</a:t>
            </a:r>
            <a:r>
              <a:rPr lang="en-US" sz="1568" dirty="0">
                <a:solidFill>
                  <a:srgbClr val="007D9A"/>
                </a:solidFill>
                <a:latin typeface="SFMono-Regular"/>
              </a:rPr>
              <a:t> -</a:t>
            </a:r>
            <a:r>
              <a:rPr lang="en-US" sz="1568" dirty="0" err="1">
                <a:solidFill>
                  <a:srgbClr val="007D9A"/>
                </a:solidFill>
                <a:latin typeface="SFMono-Regular"/>
              </a:rPr>
              <a:t>ProviderNamespace</a:t>
            </a:r>
            <a:r>
              <a:rPr lang="en-US" sz="1568" dirty="0">
                <a:solidFill>
                  <a:srgbClr val="171717"/>
                </a:solidFill>
                <a:latin typeface="SFMono-Regular"/>
              </a:rPr>
              <a:t> </a:t>
            </a:r>
            <a:r>
              <a:rPr lang="en-US" sz="1568" dirty="0" err="1">
                <a:solidFill>
                  <a:srgbClr val="171717"/>
                </a:solidFill>
                <a:latin typeface="SFMono-Regular"/>
              </a:rPr>
              <a:t>Microsoft.Network</a:t>
            </a:r>
            <a:r>
              <a:rPr lang="en-US" sz="1568" dirty="0">
                <a:solidFill>
                  <a:srgbClr val="171717"/>
                </a:solidFill>
                <a:latin typeface="SFMono-Regular"/>
              </a:rPr>
              <a:t>)</a:t>
            </a:r>
            <a:endParaRPr lang="en-US" sz="1568" b="1" dirty="0">
              <a:gradFill>
                <a:gsLst>
                  <a:gs pos="1250">
                    <a:srgbClr val="1A1A1A"/>
                  </a:gs>
                  <a:gs pos="100000">
                    <a:srgbClr val="1A1A1A"/>
                  </a:gs>
                </a:gsLst>
                <a:lin ang="5400000" scaled="0"/>
              </a:gradFill>
            </a:endParaRPr>
          </a:p>
          <a:p>
            <a:endParaRPr lang="en-US" sz="1568"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04341" y="1785555"/>
            <a:ext cx="4268711" cy="2241062"/>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843021" y="2807208"/>
            <a:ext cx="4760717" cy="3747559"/>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18643" y="4264286"/>
            <a:ext cx="3959210" cy="1158629"/>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765" dirty="0"/>
              <a:t>2. Create a Synapse workspace and Enable Managed Virtual Network</a:t>
            </a:r>
            <a:endParaRPr lang="en-US" sz="1568" b="1" dirty="0">
              <a:gradFill>
                <a:gsLst>
                  <a:gs pos="1250">
                    <a:srgbClr val="1A1A1A"/>
                  </a:gs>
                  <a:gs pos="100000">
                    <a:srgbClr val="1A1A1A"/>
                  </a:gs>
                </a:gsLst>
                <a:lin ang="5400000" scaled="0"/>
              </a:gradFill>
            </a:endParaRPr>
          </a:p>
          <a:p>
            <a:r>
              <a:rPr lang="en-US" sz="1765" dirty="0"/>
              <a:t>3</a:t>
            </a:r>
            <a:r>
              <a:rPr lang="en-US" sz="1568" dirty="0"/>
              <a:t>. </a:t>
            </a:r>
            <a:r>
              <a:rPr lang="en-US" sz="1765" dirty="0"/>
              <a:t>Check settings</a:t>
            </a:r>
          </a:p>
          <a:p>
            <a:endParaRPr lang="en-US" sz="1568"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269657" y="4549531"/>
            <a:ext cx="2423960"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40366" y="5221850"/>
            <a:ext cx="840980" cy="29880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588263" y="457622"/>
            <a:ext cx="11018520" cy="1629322"/>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85218" y="1561448"/>
            <a:ext cx="11018520" cy="543108"/>
          </a:xfrm>
        </p:spPr>
        <p:txBody>
          <a:bodyPr/>
          <a:lstStyle/>
          <a:p>
            <a:r>
              <a:rPr lang="en-US" sz="1765" dirty="0"/>
              <a:t>In the Studio, select </a:t>
            </a:r>
            <a:r>
              <a:rPr lang="en-US" sz="1765" b="1" dirty="0"/>
              <a:t>Manage</a:t>
            </a:r>
            <a:r>
              <a:rPr lang="en-US" sz="1765" dirty="0"/>
              <a:t> in the left navigation, then select </a:t>
            </a:r>
            <a:r>
              <a:rPr lang="en-US" sz="1765" b="1" dirty="0"/>
              <a:t>Managed Virtual Networks </a:t>
            </a:r>
            <a:r>
              <a:rPr lang="en-US" sz="1765"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14809" y="2159066"/>
            <a:ext cx="10558126" cy="3735103"/>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452555" y="4101319"/>
            <a:ext cx="522914" cy="22410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4975469" y="4213372"/>
            <a:ext cx="4556826" cy="190490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4975469" y="5793447"/>
            <a:ext cx="3286891" cy="922444"/>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76" dirty="0">
                <a:solidFill>
                  <a:schemeClr val="tx1"/>
                </a:solidFill>
              </a:rPr>
              <a:t>When a workspace is created, Azure Synapse automatically creates two Managed private endpoints to SQL pool and SQL on-demand in that workspace. </a:t>
            </a:r>
          </a:p>
          <a:p>
            <a:endParaRPr lang="en-US" sz="1176"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124873" y="5520658"/>
            <a:ext cx="149404" cy="27278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1840531"/>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 </a:t>
            </a:r>
          </a:p>
          <a:p>
            <a:endParaRPr lang="en-US" sz="1176" dirty="0">
              <a:solidFill>
                <a:schemeClr val="tx2"/>
              </a:solidFill>
              <a:latin typeface="Segoe UI Light" pitchFamily="34" charset="0"/>
            </a:endParaRPr>
          </a:p>
          <a:p>
            <a:r>
              <a:rPr lang="en-US" sz="1176" b="1" dirty="0">
                <a:solidFill>
                  <a:srgbClr val="FF0066"/>
                </a:solidFill>
                <a:latin typeface="Segoe UI Light" pitchFamily="34" charset="0"/>
              </a:rPr>
              <a:t>IMPORTANT</a:t>
            </a:r>
          </a:p>
          <a:p>
            <a:r>
              <a:rPr lang="en-US" sz="1176" dirty="0">
                <a:solidFill>
                  <a:srgbClr val="FF0066"/>
                </a:solidFill>
                <a:latin typeface="Segoe UI Light" pitchFamily="34" charset="0"/>
              </a:rPr>
              <a:t>All outbound traffic from the Managed workspace </a:t>
            </a:r>
            <a:r>
              <a:rPr lang="en-US" sz="1176" dirty="0" err="1">
                <a:solidFill>
                  <a:srgbClr val="FF0066"/>
                </a:solidFill>
                <a:latin typeface="Segoe UI Light" pitchFamily="34" charset="0"/>
              </a:rPr>
              <a:t>VNet</a:t>
            </a:r>
            <a:r>
              <a:rPr lang="en-US" sz="1176" dirty="0">
                <a:solidFill>
                  <a:srgbClr val="FF0066"/>
                </a:solidFill>
                <a:latin typeface="Segoe UI Light" pitchFamily="34" charset="0"/>
              </a:rPr>
              <a:t> will be blocked in the future. It's recommended that you connect to all your data sources using Managed private endpoints.</a:t>
            </a:r>
            <a:endParaRPr lang="en-US" sz="1176" dirty="0">
              <a:solidFill>
                <a:srgbClr val="FF0066"/>
              </a:solidFill>
            </a:endParaRPr>
          </a:p>
          <a:p>
            <a:pPr algn="l"/>
            <a:endParaRPr lang="en-US" sz="1372"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t>Managed </a:t>
            </a:r>
            <a:r>
              <a:rPr lang="en-US" sz="3200" dirty="0" err="1"/>
              <a:t>VNets</a:t>
            </a:r>
            <a:r>
              <a:rPr lang="en-US" sz="3200" dirty="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1676410"/>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SQL on-demand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29704" y="1653634"/>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SQL On-Demand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SQL Pool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66 85 335</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7181"/>
            <a:ext cx="4743637" cy="47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56515896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75</a:t>
            </a:fld>
            <a:endParaRPr lang="en-US"/>
          </a:p>
        </p:txBody>
      </p:sp>
    </p:spTree>
    <p:extLst>
      <p:ext uri="{BB962C8B-B14F-4D97-AF65-F5344CB8AC3E}">
        <p14:creationId xmlns:p14="http://schemas.microsoft.com/office/powerpoint/2010/main" val="18535983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5" y="2300453"/>
            <a:ext cx="10055891" cy="488788"/>
          </a:xfrm>
        </p:spPr>
        <p:txBody>
          <a:bodyPr/>
          <a:lstStyle/>
          <a:p>
            <a:r>
              <a:rPr lang="en-US" dirty="0"/>
              <a:t>POC Challenges 3 &amp; 4: group-based lab exercises</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892552"/>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hlinkClick r:id="rId16"/>
              </a:rPr>
              <a:t>https://github.com/solliancenet/azure-synapse-analytics-workshop-300-2-day</a:t>
            </a:r>
            <a:endParaRPr lang="en-US" sz="1400" dirty="0">
              <a:solidFill>
                <a:schemeClr val="tx2"/>
              </a:solidFill>
              <a:cs typeface="Segoe UI" pitchFamily="34" charset="0"/>
            </a:endParaRP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3167368"/>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today</a:t>
            </a:r>
            <a:r>
              <a:rPr lang="en-US" sz="2800" dirty="0">
                <a:solidFill>
                  <a:srgbClr val="203C66"/>
                </a:solidFill>
              </a:rPr>
              <a: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79</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2019</TotalTime>
  <Words>6733</Words>
  <Application>Microsoft Office PowerPoint</Application>
  <PresentationFormat>Widescreen</PresentationFormat>
  <Paragraphs>922</Paragraphs>
  <Slides>80</Slides>
  <Notes>39</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80</vt:i4>
      </vt:variant>
    </vt:vector>
  </HeadingPairs>
  <TitlesOfParts>
    <vt:vector size="94" baseType="lpstr">
      <vt:lpstr>Arial</vt:lpstr>
      <vt:lpstr>Arial Nova</vt:lpstr>
      <vt:lpstr>Calibri</vt:lpstr>
      <vt:lpstr>Consolas</vt:lpstr>
      <vt:lpstr>Helvetica</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Spark for Data Science</vt:lpstr>
      <vt:lpstr>Agenda</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Synapse Analytics and the Machine Learning Process</vt:lpstr>
      <vt:lpstr>Making predictions with T-SQL</vt:lpstr>
      <vt:lpstr>What is ONNX?</vt:lpstr>
      <vt:lpstr>PowerPoint Presentation</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Synapse Workspace IP firewall rules</vt:lpstr>
      <vt:lpstr>Create an Azure Synapse workspace with a Managed workspace Virtual Network</vt:lpstr>
      <vt:lpstr>Managed private endpoints for SQL pool and SQL on-demand and other data sources </vt:lpstr>
      <vt:lpstr>Managed VNets in the Synapse Workspace</vt:lpstr>
      <vt:lpstr>Connecting to Synapse from On-Premise</vt:lpstr>
      <vt:lpstr>Self-hosted Integration Runtime in Synapse Workspace</vt:lpstr>
      <vt:lpstr>Self-hosted Integration Runtime in Synapse Workspace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Mentimeter Poll</vt:lpstr>
      <vt:lpstr>PowerPoint Presentation</vt:lpstr>
      <vt:lpstr>PowerPoint Presentation</vt:lpstr>
      <vt:lpstr>POC Challenges 3 &amp; 4: group-based lab exercises</vt:lpstr>
      <vt:lpstr>PowerPoint Presentation</vt:lpstr>
      <vt:lpstr>A few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Kyle Bunting</cp:lastModifiedBy>
  <cp:revision>74</cp:revision>
  <dcterms:created xsi:type="dcterms:W3CDTF">2020-05-01T23:34:12Z</dcterms:created>
  <dcterms:modified xsi:type="dcterms:W3CDTF">2020-10-06T13:28:01Z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